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379" r:id="rId6"/>
    <p:sldId id="345" r:id="rId7"/>
    <p:sldId id="358" r:id="rId8"/>
    <p:sldId id="359" r:id="rId9"/>
    <p:sldId id="360" r:id="rId10"/>
    <p:sldId id="361" r:id="rId11"/>
    <p:sldId id="387" r:id="rId12"/>
    <p:sldId id="397" r:id="rId13"/>
    <p:sldId id="400" r:id="rId14"/>
    <p:sldId id="401" r:id="rId15"/>
    <p:sldId id="402" r:id="rId16"/>
    <p:sldId id="362" r:id="rId17"/>
    <p:sldId id="398" r:id="rId18"/>
    <p:sldId id="380" r:id="rId19"/>
    <p:sldId id="382" r:id="rId20"/>
    <p:sldId id="383" r:id="rId21"/>
    <p:sldId id="399" r:id="rId22"/>
    <p:sldId id="371" r:id="rId23"/>
    <p:sldId id="260" r:id="rId24"/>
    <p:sldId id="349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ED67361-56CE-4CC6-A4C4-48BE2FEE395D}">
          <p14:sldIdLst>
            <p14:sldId id="256"/>
            <p14:sldId id="257"/>
            <p14:sldId id="258"/>
            <p14:sldId id="259"/>
            <p14:sldId id="379"/>
            <p14:sldId id="345"/>
            <p14:sldId id="358"/>
            <p14:sldId id="359"/>
            <p14:sldId id="360"/>
            <p14:sldId id="361"/>
            <p14:sldId id="387"/>
            <p14:sldId id="397"/>
            <p14:sldId id="400"/>
            <p14:sldId id="401"/>
            <p14:sldId id="402"/>
            <p14:sldId id="362"/>
            <p14:sldId id="398"/>
            <p14:sldId id="380"/>
            <p14:sldId id="382"/>
            <p14:sldId id="383"/>
            <p14:sldId id="399"/>
            <p14:sldId id="371"/>
            <p14:sldId id="260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86642" autoAdjust="0"/>
  </p:normalViewPr>
  <p:slideViewPr>
    <p:cSldViewPr>
      <p:cViewPr varScale="1">
        <p:scale>
          <a:sx n="96" d="100"/>
          <a:sy n="96" d="100"/>
        </p:scale>
        <p:origin x="149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07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unity3d.com/2021.2/Documentation/Manual/LightingOverview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zh-CN" altLang="en-US" dirty="0"/>
              <a:t>灯光管理：可以看到当前场景内所有灯光</a:t>
            </a:r>
            <a:endParaRPr lang="en-US" altLang="zh-CN" dirty="0"/>
          </a:p>
          <a:p>
            <a:pPr lvl="2"/>
            <a:r>
              <a:rPr lang="en-US" altLang="zh-CN" dirty="0"/>
              <a:t>Windows-&gt;Lighting-&gt;Light Explorer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E8B3B4-2D80-B446-908F-009A0D139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0" y="2804740"/>
            <a:ext cx="891449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88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89248"/>
            <a:ext cx="7772400" cy="4572000"/>
          </a:xfrm>
        </p:spPr>
        <p:txBody>
          <a:bodyPr/>
          <a:lstStyle/>
          <a:p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</a:p>
          <a:p>
            <a:pPr lvl="1"/>
            <a:r>
              <a:rPr lang="zh-CN" altLang="en-US" dirty="0"/>
              <a:t>实现用</a:t>
            </a:r>
            <a:r>
              <a:rPr lang="en-US" altLang="zh-CN" dirty="0"/>
              <a:t>Baked</a:t>
            </a:r>
            <a:r>
              <a:rPr lang="zh-CN" altLang="en-US" dirty="0"/>
              <a:t> </a:t>
            </a:r>
            <a:r>
              <a:rPr lang="en-US" altLang="zh-CN" dirty="0"/>
              <a:t>Lighting</a:t>
            </a:r>
            <a:r>
              <a:rPr lang="zh-CN" altLang="en-US" dirty="0"/>
              <a:t>照亮移动的物体</a:t>
            </a:r>
            <a:endParaRPr lang="en-US" altLang="zh-CN" dirty="0"/>
          </a:p>
          <a:p>
            <a:pPr lvl="2"/>
            <a:r>
              <a:rPr lang="zh-CN" altLang="en-US" dirty="0"/>
              <a:t>当场景中的灯光烘焙后，光照信息和阴影都变成“静止”的了。</a:t>
            </a:r>
            <a:endParaRPr lang="en-US" altLang="zh-CN" dirty="0"/>
          </a:p>
          <a:p>
            <a:pPr lvl="2"/>
            <a:r>
              <a:rPr lang="zh-CN" altLang="en-US" dirty="0"/>
              <a:t>如果场景中有动态的物体，比如可以自由行走的玩家，那玩家岂不是没有光照了？</a:t>
            </a:r>
            <a:endParaRPr lang="en-US" altLang="zh-CN" dirty="0"/>
          </a:p>
          <a:p>
            <a:pPr lvl="2"/>
            <a:r>
              <a:rPr lang="zh-CN" altLang="en-US" dirty="0"/>
              <a:t>这时候就需要用到</a:t>
            </a:r>
            <a:r>
              <a:rPr lang="en-US" altLang="zh-CN" dirty="0"/>
              <a:t>Light Probe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32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Light Probe</a:t>
            </a:r>
          </a:p>
          <a:p>
            <a:pPr lvl="1"/>
            <a:r>
              <a:rPr lang="zh-CN" altLang="en-US" dirty="0"/>
              <a:t>创建：</a:t>
            </a:r>
            <a:r>
              <a:rPr lang="en-US" altLang="zh-CN" dirty="0"/>
              <a:t>Hierarchy &gt; Create &gt; Light &gt;</a:t>
            </a:r>
            <a:r>
              <a:rPr lang="zh-CN" altLang="en-US" dirty="0"/>
              <a:t> </a:t>
            </a:r>
            <a:r>
              <a:rPr lang="en-US" altLang="zh-CN" dirty="0"/>
              <a:t>Light Probe Group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EFF7A-D394-8F46-B1E7-2298066A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1988840"/>
            <a:ext cx="3816424" cy="46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Light Probe</a:t>
            </a:r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</a:p>
          <a:p>
            <a:pPr lvl="2"/>
            <a:r>
              <a:rPr lang="en-US" altLang="zh-CN" dirty="0"/>
              <a:t>Add Probe</a:t>
            </a:r>
            <a:r>
              <a:rPr lang="zh-CN" altLang="en-US" dirty="0"/>
              <a:t>：添加</a:t>
            </a:r>
            <a:r>
              <a:rPr lang="en-US" altLang="zh-CN" dirty="0"/>
              <a:t>Probe</a:t>
            </a:r>
          </a:p>
          <a:p>
            <a:pPr lvl="2"/>
            <a:r>
              <a:rPr lang="en-US" altLang="zh-CN" dirty="0"/>
              <a:t>Select All</a:t>
            </a:r>
            <a:r>
              <a:rPr lang="zh-CN" altLang="en-US" dirty="0"/>
              <a:t>：选中整组</a:t>
            </a:r>
            <a:r>
              <a:rPr lang="en-US" altLang="zh-CN" dirty="0"/>
              <a:t>Probe</a:t>
            </a:r>
          </a:p>
          <a:p>
            <a:pPr lvl="2"/>
            <a:r>
              <a:rPr lang="en-US" altLang="zh-CN" dirty="0"/>
              <a:t>Delete Selected</a:t>
            </a:r>
            <a:r>
              <a:rPr lang="zh-CN" altLang="en-US" dirty="0"/>
              <a:t>：删除所选</a:t>
            </a:r>
            <a:r>
              <a:rPr lang="en-US" altLang="zh-CN" dirty="0"/>
              <a:t>Probe</a:t>
            </a:r>
          </a:p>
          <a:p>
            <a:pPr lvl="2"/>
            <a:r>
              <a:rPr lang="en-US" altLang="zh-CN" dirty="0"/>
              <a:t>Duplicate Selected</a:t>
            </a:r>
            <a:r>
              <a:rPr lang="zh-CN" altLang="en-US" dirty="0"/>
              <a:t>：复制所选</a:t>
            </a:r>
            <a:r>
              <a:rPr lang="en-US" altLang="zh-CN" dirty="0"/>
              <a:t>Probe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5924BC-6303-5A45-B4BE-1B9701CD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1" y="3459832"/>
            <a:ext cx="4671217" cy="32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6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Light Probe</a:t>
            </a:r>
          </a:p>
          <a:p>
            <a:pPr lvl="1"/>
            <a:r>
              <a:rPr lang="zh-CN" altLang="en-US" dirty="0"/>
              <a:t>放置在哪里</a:t>
            </a:r>
            <a:endParaRPr lang="en-US" altLang="zh-CN" dirty="0"/>
          </a:p>
          <a:p>
            <a:pPr lvl="2"/>
            <a:r>
              <a:rPr lang="zh-CN" altLang="en-US" dirty="0"/>
              <a:t>需要接受光源的区域，最好用</a:t>
            </a:r>
            <a:r>
              <a:rPr lang="en-US" altLang="zh-CN" dirty="0"/>
              <a:t>Probe</a:t>
            </a:r>
            <a:r>
              <a:rPr lang="zh-CN" altLang="en-US" dirty="0"/>
              <a:t>将光源包在其中</a:t>
            </a:r>
            <a:endParaRPr lang="en-US" altLang="zh-CN" dirty="0"/>
          </a:p>
          <a:p>
            <a:pPr lvl="2"/>
            <a:r>
              <a:rPr lang="zh-CN" altLang="en-US" dirty="0"/>
              <a:t>这样才能烘焙不同位置接收光源的信息，用与烘焙动态物体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03F0C6-CB59-E14D-A17C-A2A1183ED8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80928"/>
            <a:ext cx="825915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</a:p>
          <a:p>
            <a:pPr lvl="1"/>
            <a:r>
              <a:rPr lang="en-US" altLang="zh-CN" dirty="0"/>
              <a:t>Lighting</a:t>
            </a:r>
            <a:r>
              <a:rPr lang="zh-CN" altLang="en-US" dirty="0"/>
              <a:t>窗口进行烘焙</a:t>
            </a:r>
            <a:endParaRPr lang="en-US" altLang="zh-CN" dirty="0"/>
          </a:p>
          <a:p>
            <a:pPr lvl="2"/>
            <a:r>
              <a:rPr lang="zh-CN" altLang="en-US" dirty="0"/>
              <a:t>同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831409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Reflection Probe</a:t>
            </a:r>
          </a:p>
          <a:p>
            <a:pPr lvl="1"/>
            <a:r>
              <a:rPr lang="zh-CN" altLang="en-US" dirty="0"/>
              <a:t>从</a:t>
            </a:r>
            <a:r>
              <a:rPr lang="en-US" altLang="zh-CN" dirty="0"/>
              <a:t>Unity5.0</a:t>
            </a:r>
            <a:r>
              <a:rPr lang="zh-CN" altLang="en-US" dirty="0"/>
              <a:t>开始新增了一种制作反射效果的“</a:t>
            </a:r>
            <a:r>
              <a:rPr lang="en-US" altLang="zh-CN" dirty="0"/>
              <a:t>Reflection Probe”</a:t>
            </a:r>
            <a:r>
              <a:rPr lang="zh-CN" altLang="en-US" dirty="0"/>
              <a:t>功能 </a:t>
            </a:r>
            <a:endParaRPr lang="en-US" altLang="zh-CN" dirty="0"/>
          </a:p>
          <a:p>
            <a:pPr lvl="1"/>
            <a:r>
              <a:rPr lang="zh-CN" altLang="en-US" dirty="0"/>
              <a:t>通过场景中若干个反射采样点来生成反射“</a:t>
            </a:r>
            <a:r>
              <a:rPr lang="en-US" altLang="zh-CN" dirty="0" err="1"/>
              <a:t>Cubemap</a:t>
            </a:r>
            <a:r>
              <a:rPr lang="en-US" altLang="zh-CN" dirty="0"/>
              <a:t>”</a:t>
            </a:r>
            <a:r>
              <a:rPr lang="zh-CN" altLang="en-US" dirty="0"/>
              <a:t>，然后通过特定的着色器从“</a:t>
            </a:r>
            <a:r>
              <a:rPr lang="en-US" altLang="zh-CN" dirty="0" err="1"/>
              <a:t>Cubemap</a:t>
            </a:r>
            <a:r>
              <a:rPr lang="en-US" altLang="zh-CN" dirty="0"/>
              <a:t>”</a:t>
            </a:r>
            <a:r>
              <a:rPr lang="zh-CN" altLang="en-US" dirty="0"/>
              <a:t>中采样，从而实现反射效果</a:t>
            </a:r>
            <a:endParaRPr lang="en-US" altLang="zh-CN" dirty="0"/>
          </a:p>
          <a:p>
            <a:pPr lvl="1"/>
            <a:r>
              <a:rPr lang="zh-CN" altLang="en-US" dirty="0"/>
              <a:t>反射探头的好处是其能够捕捉所在位置各个方向的环境视图，将所捕获的图像储存为一个立方体纹理（</a:t>
            </a:r>
            <a:r>
              <a:rPr lang="en-US" altLang="zh-CN" dirty="0" err="1"/>
              <a:t>Cubemap</a:t>
            </a:r>
            <a:r>
              <a:rPr lang="zh-CN" altLang="en-US" dirty="0"/>
              <a:t>）。这样物体会根据其所处的探头的位置产生真实的反射效果</a:t>
            </a:r>
          </a:p>
        </p:txBody>
      </p:sp>
    </p:spTree>
    <p:extLst>
      <p:ext uri="{BB962C8B-B14F-4D97-AF65-F5344CB8AC3E}">
        <p14:creationId xmlns:p14="http://schemas.microsoft.com/office/powerpoint/2010/main" val="97510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Reflection Probe</a:t>
            </a:r>
          </a:p>
          <a:p>
            <a:pPr lvl="1"/>
            <a:r>
              <a:rPr lang="zh-CN" altLang="en-US" dirty="0"/>
              <a:t>创建：</a:t>
            </a:r>
            <a:r>
              <a:rPr lang="en-US" altLang="zh-CN" dirty="0"/>
              <a:t>Hierarchy &gt; Create &gt; Light &gt; Reflection Probe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3C912-E70D-0344-B1E7-990AE17E3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1988840"/>
            <a:ext cx="3780420" cy="46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61256"/>
            <a:ext cx="5025752" cy="558011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Reflection Probe</a:t>
            </a:r>
          </a:p>
          <a:p>
            <a:pPr lvl="1"/>
            <a:r>
              <a:rPr lang="zh-CN" altLang="en-US" dirty="0"/>
              <a:t>设置类型：</a:t>
            </a:r>
            <a:endParaRPr lang="en-US" altLang="zh-CN" dirty="0"/>
          </a:p>
          <a:p>
            <a:pPr lvl="2"/>
            <a:r>
              <a:rPr lang="en-US" altLang="zh-CN" dirty="0"/>
              <a:t>bake—</a:t>
            </a:r>
            <a:r>
              <a:rPr lang="zh-CN" altLang="en-US" dirty="0"/>
              <a:t>烘焙模式：类似于光照烘焙</a:t>
            </a:r>
            <a:endParaRPr lang="en-US" altLang="zh-CN" dirty="0"/>
          </a:p>
          <a:p>
            <a:pPr lvl="3"/>
            <a:r>
              <a:rPr lang="zh-CN" altLang="en-US" dirty="0"/>
              <a:t>当反射探头的位置和反射范围设定完成后，将其反射信息烘焙到</a:t>
            </a:r>
            <a:r>
              <a:rPr lang="en-US" altLang="zh-CN" dirty="0" err="1"/>
              <a:t>Cubemap</a:t>
            </a:r>
            <a:r>
              <a:rPr lang="zh-CN" altLang="en-US" dirty="0"/>
              <a:t>（立方图）中</a:t>
            </a:r>
          </a:p>
          <a:p>
            <a:pPr lvl="2"/>
            <a:r>
              <a:rPr lang="en-US" altLang="zh-CN" dirty="0"/>
              <a:t>custom—</a:t>
            </a:r>
            <a:r>
              <a:rPr lang="zh-CN" altLang="en-US" dirty="0"/>
              <a:t>自定义模式：</a:t>
            </a:r>
            <a:endParaRPr lang="en-US" altLang="zh-CN" dirty="0"/>
          </a:p>
          <a:p>
            <a:pPr lvl="3"/>
            <a:r>
              <a:rPr lang="zh-CN" altLang="en-US" dirty="0"/>
              <a:t>自定义模式下可以通过开启</a:t>
            </a:r>
            <a:r>
              <a:rPr lang="en-US" altLang="zh-CN" dirty="0"/>
              <a:t>Dynamic Objects</a:t>
            </a:r>
            <a:r>
              <a:rPr lang="zh-CN" altLang="en-US" dirty="0"/>
              <a:t>功能，使得没有设置为</a:t>
            </a:r>
            <a:r>
              <a:rPr lang="en-US" altLang="zh-CN" dirty="0"/>
              <a:t>Reflection Probe Static</a:t>
            </a:r>
            <a:r>
              <a:rPr lang="zh-CN" altLang="en-US" dirty="0"/>
              <a:t>的动态物体也能够被反射探头捕捉</a:t>
            </a:r>
            <a:endParaRPr lang="en-US" altLang="zh-CN" dirty="0"/>
          </a:p>
          <a:p>
            <a:pPr lvl="3"/>
            <a:r>
              <a:rPr lang="zh-CN" altLang="en-US" dirty="0"/>
              <a:t>且自定义模式下，开发人员可以为该反射探头指定</a:t>
            </a:r>
            <a:r>
              <a:rPr lang="en-US" altLang="zh-CN" dirty="0" err="1"/>
              <a:t>Cubemap</a:t>
            </a:r>
            <a:r>
              <a:rPr lang="zh-CN" altLang="en-US" dirty="0"/>
              <a:t>（立方图）。也就是说，当前处于</a:t>
            </a:r>
            <a:r>
              <a:rPr lang="en-US" altLang="zh-CN" dirty="0"/>
              <a:t>A</a:t>
            </a:r>
            <a:r>
              <a:rPr lang="zh-CN" altLang="en-US" dirty="0"/>
              <a:t>地区的反射探头捕捉的环境视图可以替换为，在</a:t>
            </a:r>
            <a:r>
              <a:rPr lang="en-US" altLang="zh-CN" dirty="0"/>
              <a:t>B</a:t>
            </a:r>
            <a:r>
              <a:rPr lang="zh-CN" altLang="en-US" dirty="0"/>
              <a:t>地区的反射探头所捕捉到的环境视图。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D681C-C75E-6441-974C-A0543273B6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"/>
          <a:stretch/>
        </p:blipFill>
        <p:spPr>
          <a:xfrm>
            <a:off x="6084168" y="68153"/>
            <a:ext cx="2973169" cy="67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7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5169768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Reflection Probe</a:t>
            </a:r>
          </a:p>
          <a:p>
            <a:pPr lvl="1"/>
            <a:r>
              <a:rPr lang="zh-CN" altLang="en-US" dirty="0"/>
              <a:t>设置位置</a:t>
            </a:r>
            <a:endParaRPr lang="en-US" altLang="zh-CN" dirty="0"/>
          </a:p>
          <a:p>
            <a:pPr lvl="2"/>
            <a:r>
              <a:rPr lang="zh-CN" altLang="en-US" dirty="0"/>
              <a:t>要使探头选框包住所有希望产生在反射效果里的物体</a:t>
            </a:r>
            <a:endParaRPr lang="en-US" altLang="zh-CN" dirty="0"/>
          </a:p>
          <a:p>
            <a:pPr lvl="2"/>
            <a:r>
              <a:rPr lang="zh-CN" altLang="en-US" dirty="0"/>
              <a:t>探头的移动可以通过两种方式进行</a:t>
            </a:r>
            <a:endParaRPr lang="en-US" altLang="zh-CN" dirty="0"/>
          </a:p>
          <a:p>
            <a:pPr lvl="3"/>
            <a:r>
              <a:rPr lang="zh-CN" altLang="en-US" dirty="0"/>
              <a:t>移动反射探头在</a:t>
            </a:r>
            <a:r>
              <a:rPr lang="en-US" altLang="zh-CN" dirty="0"/>
              <a:t>3D</a:t>
            </a:r>
            <a:r>
              <a:rPr lang="zh-CN" altLang="en-US" dirty="0"/>
              <a:t>世界中的位置</a:t>
            </a:r>
            <a:endParaRPr lang="en-US" altLang="zh-CN" dirty="0"/>
          </a:p>
          <a:p>
            <a:pPr lvl="3"/>
            <a:r>
              <a:rPr lang="zh-CN" altLang="en-US" dirty="0"/>
              <a:t>使用反射探头组件提供的移动工具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20EA50-0195-F84D-AE3B-26ABD83ABD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20"/>
          <a:stretch/>
        </p:blipFill>
        <p:spPr>
          <a:xfrm>
            <a:off x="6084168" y="65536"/>
            <a:ext cx="2982452" cy="66988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0CF4D0-42A6-3049-B99F-FE0BEC364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9" y="3712022"/>
            <a:ext cx="5942344" cy="30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8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实验九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光影效果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5169768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Reflection Probe</a:t>
            </a:r>
          </a:p>
          <a:p>
            <a:pPr lvl="1"/>
            <a:r>
              <a:rPr lang="zh-CN" altLang="en-US" dirty="0"/>
              <a:t>设置大小</a:t>
            </a:r>
            <a:endParaRPr lang="en-US" altLang="zh-CN" dirty="0"/>
          </a:p>
          <a:p>
            <a:pPr lvl="2"/>
            <a:r>
              <a:rPr lang="zh-CN" altLang="en-US" dirty="0"/>
              <a:t>要使探头选框包住所有希望产生在反射效果里的物体</a:t>
            </a:r>
            <a:endParaRPr lang="en-US" altLang="zh-CN" dirty="0"/>
          </a:p>
          <a:p>
            <a:pPr lvl="2"/>
            <a:r>
              <a:rPr lang="zh-CN" altLang="en-US" dirty="0"/>
              <a:t>探头捕捉范围的调整也有两种方式</a:t>
            </a:r>
          </a:p>
          <a:p>
            <a:pPr lvl="3"/>
            <a:r>
              <a:rPr lang="zh-CN" altLang="en-US" dirty="0"/>
              <a:t>使用反射探头组件内置的调节按钮</a:t>
            </a:r>
            <a:endParaRPr lang="en-US" altLang="zh-CN" dirty="0"/>
          </a:p>
          <a:p>
            <a:pPr lvl="3"/>
            <a:r>
              <a:rPr lang="zh-CN" altLang="en-US" dirty="0"/>
              <a:t>修改组件内的</a:t>
            </a:r>
            <a:r>
              <a:rPr lang="en-US" altLang="zh-CN" dirty="0"/>
              <a:t>Size</a:t>
            </a:r>
            <a:r>
              <a:rPr lang="zh-CN" altLang="en-US" dirty="0"/>
              <a:t>参数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83B6DF-4157-E54C-8877-4FDE191C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20"/>
          <a:stretch/>
        </p:blipFill>
        <p:spPr>
          <a:xfrm>
            <a:off x="6084168" y="65536"/>
            <a:ext cx="2982452" cy="66988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A04077-A223-F74D-915D-65233E17D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9" y="3712022"/>
            <a:ext cx="5942344" cy="30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28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/>
              <a:t>Reflection Probe</a:t>
            </a:r>
          </a:p>
          <a:p>
            <a:pPr lvl="1"/>
            <a:r>
              <a:rPr lang="en-US" altLang="zh-CN" dirty="0"/>
              <a:t>Lighting</a:t>
            </a:r>
            <a:r>
              <a:rPr lang="zh-CN" altLang="en-US" dirty="0"/>
              <a:t>窗口进行烘焙</a:t>
            </a:r>
            <a:endParaRPr lang="en-US" altLang="zh-CN" dirty="0"/>
          </a:p>
          <a:p>
            <a:pPr lvl="2"/>
            <a:r>
              <a:rPr lang="zh-CN" altLang="en-US" dirty="0"/>
              <a:t>同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176836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Reflection Probe</a:t>
            </a:r>
            <a:r>
              <a:rPr lang="zh-CN" altLang="en-US" dirty="0"/>
              <a:t>：无限反射</a:t>
            </a:r>
            <a:endParaRPr lang="en-US" altLang="zh-CN" dirty="0"/>
          </a:p>
          <a:p>
            <a:pPr lvl="1" algn="just"/>
            <a:r>
              <a:rPr lang="zh-CN" altLang="en-US" sz="2200" dirty="0"/>
              <a:t>如果将两面镜子相对着放置，那么在镜子中应该能够看到经过无数次反射所呈现的效果，这样的现象称为“</a:t>
            </a:r>
            <a:r>
              <a:rPr lang="en-US" altLang="zh-CN" sz="2200" dirty="0" err="1"/>
              <a:t>InterReflection</a:t>
            </a:r>
            <a:r>
              <a:rPr lang="en-US" altLang="zh-CN" sz="2200" dirty="0"/>
              <a:t>”</a:t>
            </a:r>
            <a:r>
              <a:rPr lang="zh-CN" altLang="en-US" sz="2200" dirty="0"/>
              <a:t>。但是可想而知，无限反射的后果就是程序的无法运行，为了防止这种事情的发生</a:t>
            </a:r>
            <a:r>
              <a:rPr lang="en-US" altLang="zh-CN" sz="2200" dirty="0"/>
              <a:t>Unity</a:t>
            </a:r>
            <a:r>
              <a:rPr lang="zh-CN" altLang="en-US" sz="2200" dirty="0"/>
              <a:t>中可以来调节反射的次数。</a:t>
            </a:r>
          </a:p>
          <a:p>
            <a:pPr lvl="1" algn="just"/>
            <a:r>
              <a:rPr lang="zh-CN" altLang="en-US" sz="2200" dirty="0"/>
              <a:t>点击菜单栏中“</a:t>
            </a:r>
            <a:r>
              <a:rPr lang="en-US" altLang="zh-CN" sz="2200" dirty="0" err="1"/>
              <a:t>Window”→“Lighting</a:t>
            </a:r>
            <a:r>
              <a:rPr lang="en-US" altLang="zh-CN" sz="2200" dirty="0"/>
              <a:t>”</a:t>
            </a:r>
            <a:r>
              <a:rPr lang="zh-CN" altLang="en-US" sz="2200" dirty="0"/>
              <a:t>，打开</a:t>
            </a:r>
            <a:r>
              <a:rPr lang="en-US" altLang="zh-CN" sz="2200" dirty="0"/>
              <a:t>Light</a:t>
            </a:r>
            <a:r>
              <a:rPr lang="zh-CN" altLang="en-US" sz="2200" dirty="0"/>
              <a:t>窗口，在其“</a:t>
            </a:r>
            <a:r>
              <a:rPr lang="en-US" altLang="zh-CN" sz="2200" dirty="0"/>
              <a:t>Scene”</a:t>
            </a:r>
            <a:r>
              <a:rPr lang="zh-CN" altLang="en-US" sz="2200" dirty="0"/>
              <a:t>面板中“</a:t>
            </a:r>
            <a:r>
              <a:rPr lang="en-US" altLang="zh-CN" sz="2200" dirty="0"/>
              <a:t>Environment Lighting”</a:t>
            </a:r>
            <a:r>
              <a:rPr lang="zh-CN" altLang="en-US" sz="2200" dirty="0"/>
              <a:t>卷展栏下的“</a:t>
            </a:r>
            <a:r>
              <a:rPr lang="en-US" altLang="zh-CN" sz="2200" dirty="0"/>
              <a:t>Reflection Bounces”</a:t>
            </a:r>
            <a:r>
              <a:rPr lang="zh-CN" altLang="en-US" sz="2200" dirty="0"/>
              <a:t>属性就是用来控制反射的次数，最大为相互反射</a:t>
            </a:r>
            <a:r>
              <a:rPr lang="en-US" altLang="zh-CN" sz="2200" dirty="0"/>
              <a:t>5</a:t>
            </a:r>
            <a:r>
              <a:rPr lang="zh-CN" altLang="en-US" sz="2200" dirty="0"/>
              <a:t>次</a:t>
            </a:r>
          </a:p>
          <a:p>
            <a:pPr algn="just"/>
            <a:endParaRPr lang="en-US" altLang="zh-CN" sz="2400" dirty="0"/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8721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构建类似图片所示的两个场景分别使用</a:t>
            </a:r>
            <a:endParaRPr lang="en-US" altLang="zh-CN" dirty="0"/>
          </a:p>
          <a:p>
            <a:pPr lvl="1"/>
            <a:r>
              <a:rPr lang="zh-CN" altLang="en-US" dirty="0"/>
              <a:t>光照贴图</a:t>
            </a:r>
            <a:endParaRPr lang="en-US" altLang="zh-CN" dirty="0"/>
          </a:p>
          <a:p>
            <a:pPr lvl="1"/>
            <a:r>
              <a:rPr lang="zh-CN" altLang="en-US" dirty="0"/>
              <a:t>反射探头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0FE8267-516C-42A7-A8A5-450F584D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2452"/>
            <a:ext cx="4065870" cy="201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55851E2-C210-42AF-B043-A9B861F5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87" y="4243599"/>
            <a:ext cx="4065870" cy="21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460CC56-052A-464B-B623-0E907C1A3DF8}"/>
              </a:ext>
            </a:extLst>
          </p:cNvPr>
          <p:cNvCxnSpPr>
            <a:cxnSpLocks/>
          </p:cNvCxnSpPr>
          <p:nvPr/>
        </p:nvCxnSpPr>
        <p:spPr>
          <a:xfrm>
            <a:off x="2915816" y="1844824"/>
            <a:ext cx="1440160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AEA7C6-DEEF-46CB-874E-E97C89329F13}"/>
              </a:ext>
            </a:extLst>
          </p:cNvPr>
          <p:cNvCxnSpPr>
            <a:cxnSpLocks/>
          </p:cNvCxnSpPr>
          <p:nvPr/>
        </p:nvCxnSpPr>
        <p:spPr>
          <a:xfrm>
            <a:off x="2123728" y="2348880"/>
            <a:ext cx="2232248" cy="24966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13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34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</a:p>
          <a:p>
            <a:r>
              <a:rPr lang="zh-CN" altLang="en-US" dirty="0"/>
              <a:t>掌握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</a:p>
          <a:p>
            <a:r>
              <a:rPr lang="zh-CN" altLang="en-US" dirty="0"/>
              <a:t>掌握 </a:t>
            </a:r>
            <a:r>
              <a:rPr lang="en-US" altLang="zh-CN" dirty="0"/>
              <a:t>Reflection</a:t>
            </a:r>
            <a:r>
              <a:rPr lang="zh-CN" altLang="en-US" dirty="0"/>
              <a:t> </a:t>
            </a:r>
            <a:r>
              <a:rPr lang="en-US" altLang="zh-CN" dirty="0"/>
              <a:t>Probe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406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56A07-C735-4688-B367-3E3D0412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450F7-DCA6-438C-AF34-525196C430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https://docs.unity3d.com/2021.2/Documentation/Manual/</a:t>
            </a:r>
            <a:r>
              <a:rPr lang="en-US" altLang="zh-CN" dirty="0" err="1">
                <a:hlinkClick r:id="rId2"/>
              </a:rPr>
              <a:t>LightingOverview.html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3277AC-15FB-4C4A-8996-DD7D6125F2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06"/>
          <a:stretch/>
        </p:blipFill>
        <p:spPr>
          <a:xfrm>
            <a:off x="143508" y="1988840"/>
            <a:ext cx="885698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zh-CN" altLang="en-US" dirty="0"/>
              <a:t>将场景中的灯光与物体产生的光照与阴影信息烘焙在一张或者多张</a:t>
            </a:r>
            <a:r>
              <a:rPr lang="en-US" altLang="zh-CN" dirty="0" err="1"/>
              <a:t>Lightmap</a:t>
            </a:r>
            <a:r>
              <a:rPr lang="zh-CN" altLang="en-US" dirty="0"/>
              <a:t>贴图中</a:t>
            </a:r>
            <a:endParaRPr lang="en-US" altLang="zh-CN" dirty="0"/>
          </a:p>
          <a:p>
            <a:pPr lvl="2"/>
            <a:r>
              <a:rPr lang="zh-CN" altLang="en-US" dirty="0"/>
              <a:t>这些物体不参与实时光照计算，从而减少了大量的性能开销，缺点在于</a:t>
            </a:r>
            <a:endParaRPr lang="en-US" altLang="zh-CN" dirty="0"/>
          </a:p>
          <a:p>
            <a:pPr lvl="2"/>
            <a:r>
              <a:rPr lang="zh-CN" altLang="en-US" dirty="0"/>
              <a:t>参与烘焙计算的对象在游戏过程中不能发生移动</a:t>
            </a:r>
            <a:endParaRPr lang="en-US" altLang="zh-CN" dirty="0"/>
          </a:p>
          <a:p>
            <a:pPr lvl="1"/>
            <a:r>
              <a:rPr lang="zh-CN" altLang="en-US" dirty="0"/>
              <a:t>游戏中的物体常分为两类</a:t>
            </a:r>
            <a:endParaRPr lang="en-US" altLang="zh-CN" dirty="0"/>
          </a:p>
          <a:p>
            <a:pPr lvl="2"/>
            <a:r>
              <a:rPr lang="zh-CN" altLang="en-US" dirty="0"/>
              <a:t>可发生位移变化的，实时光照计算</a:t>
            </a:r>
            <a:endParaRPr lang="en-US" altLang="zh-CN" dirty="0"/>
          </a:p>
          <a:p>
            <a:pPr lvl="2"/>
            <a:r>
              <a:rPr lang="zh-CN" altLang="en-US" dirty="0"/>
              <a:t>不可发生位移变化的，预先烘焙</a:t>
            </a:r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01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zh-CN" altLang="en-US" dirty="0"/>
              <a:t>对静止光源进行烘焙设置</a:t>
            </a:r>
            <a:endParaRPr lang="en-US" altLang="zh-CN" dirty="0"/>
          </a:p>
          <a:p>
            <a:pPr lvl="2"/>
            <a:r>
              <a:rPr lang="zh-CN" altLang="en-US" dirty="0"/>
              <a:t>将光源设置内</a:t>
            </a:r>
            <a:r>
              <a:rPr lang="en-US" altLang="zh-CN" dirty="0"/>
              <a:t>Mode</a:t>
            </a:r>
            <a:r>
              <a:rPr lang="zh-CN" altLang="en-US" dirty="0"/>
              <a:t>字段设置为</a:t>
            </a:r>
            <a:r>
              <a:rPr lang="en-US" altLang="zh-CN" dirty="0"/>
              <a:t>Baked</a:t>
            </a:r>
          </a:p>
          <a:p>
            <a:pPr lvl="2"/>
            <a:r>
              <a:rPr lang="zh-CN" altLang="en-US" dirty="0"/>
              <a:t>勾选右上角</a:t>
            </a:r>
            <a:r>
              <a:rPr lang="en-US" altLang="zh-CN" dirty="0"/>
              <a:t>Static</a:t>
            </a:r>
            <a:r>
              <a:rPr lang="zh-CN" altLang="en-US" dirty="0"/>
              <a:t>复选框</a:t>
            </a:r>
            <a:endParaRPr lang="en-US" altLang="zh-CN" dirty="0"/>
          </a:p>
          <a:p>
            <a:pPr lvl="2"/>
            <a:r>
              <a:rPr lang="zh-CN" altLang="en-US" dirty="0"/>
              <a:t>被光照射的静止物体勾选</a:t>
            </a:r>
            <a:r>
              <a:rPr lang="en-US" altLang="zh-CN" dirty="0"/>
              <a:t>Static</a:t>
            </a:r>
            <a:r>
              <a:rPr lang="zh-CN" altLang="en-US" dirty="0"/>
              <a:t>复选框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FBA9A-3D8E-F94E-93E0-59B326EC8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140968"/>
            <a:ext cx="4305464" cy="35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7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en-US" altLang="zh-CN" dirty="0"/>
              <a:t>Lighting</a:t>
            </a:r>
            <a:r>
              <a:rPr lang="zh-CN" altLang="en-US" dirty="0"/>
              <a:t>窗口进行烘焙</a:t>
            </a:r>
            <a:endParaRPr lang="en-US" altLang="zh-CN" dirty="0"/>
          </a:p>
          <a:p>
            <a:pPr lvl="2"/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&gt;Rendering</a:t>
            </a:r>
            <a:r>
              <a:rPr lang="zh-CN" altLang="en-US" dirty="0"/>
              <a:t> </a:t>
            </a:r>
            <a:r>
              <a:rPr lang="en-US" altLang="zh-CN" dirty="0"/>
              <a:t>&gt;Lighting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New Lighting Settings</a:t>
            </a:r>
          </a:p>
          <a:p>
            <a:pPr lvl="2"/>
            <a:r>
              <a:rPr lang="zh-CN" altLang="en-US" dirty="0"/>
              <a:t>设置完参数后单击右下角</a:t>
            </a:r>
            <a:r>
              <a:rPr lang="en-US" altLang="zh-CN" dirty="0"/>
              <a:t>Generate Lighting</a:t>
            </a:r>
            <a:r>
              <a:rPr lang="zh-CN" altLang="en-US" dirty="0"/>
              <a:t>开始烘焙。</a:t>
            </a:r>
            <a:endParaRPr lang="en-US" altLang="zh-CN" dirty="0"/>
          </a:p>
          <a:p>
            <a:pPr lvl="2"/>
            <a:r>
              <a:rPr lang="zh-CN" altLang="en-US" dirty="0"/>
              <a:t>如果选中左边</a:t>
            </a:r>
            <a:r>
              <a:rPr lang="en-US" altLang="zh-CN" dirty="0"/>
              <a:t>Auto Generate</a:t>
            </a:r>
            <a:r>
              <a:rPr lang="zh-CN" altLang="en-US" dirty="0"/>
              <a:t>将会自动烘焙，但场景元素多会卡顿，不建议开启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105AA0-3086-7E49-9C7B-13A2808D90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2" y="3356992"/>
            <a:ext cx="871751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24744"/>
            <a:ext cx="7772400" cy="4572000"/>
          </a:xfrm>
        </p:spPr>
        <p:txBody>
          <a:bodyPr/>
          <a:lstStyle/>
          <a:p>
            <a:r>
              <a:rPr lang="en-US" altLang="zh-CN" dirty="0" err="1"/>
              <a:t>Lightmap</a:t>
            </a:r>
            <a:endParaRPr lang="en-US" altLang="zh-CN" dirty="0"/>
          </a:p>
          <a:p>
            <a:pPr lvl="1"/>
            <a:r>
              <a:rPr lang="zh-CN" altLang="en-US" dirty="0"/>
              <a:t>实时光和烘焙光共存</a:t>
            </a:r>
            <a:endParaRPr lang="en-US" altLang="zh-CN" dirty="0"/>
          </a:p>
          <a:p>
            <a:pPr lvl="2"/>
            <a:r>
              <a:rPr lang="zh-CN" altLang="en-US" dirty="0"/>
              <a:t>少部分物体确实需要实时光，如控制主角移动，需要动态产生光照和阴影信息，可以在</a:t>
            </a:r>
            <a:r>
              <a:rPr lang="en-US" altLang="zh-CN" dirty="0"/>
              <a:t>Mixed Lighting</a:t>
            </a:r>
            <a:r>
              <a:rPr lang="zh-CN" altLang="en-US" dirty="0"/>
              <a:t>设置混合方式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1DFA0D-81CE-4546-9209-E3C2AC8E7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2" y="2996952"/>
            <a:ext cx="8717515" cy="33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27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6410</TotalTime>
  <Words>929</Words>
  <Application>Microsoft Office PowerPoint</Application>
  <PresentationFormat>全屏显示(4:3)</PresentationFormat>
  <Paragraphs>124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Calibri</vt:lpstr>
      <vt:lpstr>Franklin Gothic Book</vt:lpstr>
      <vt:lpstr>Perpetua</vt:lpstr>
      <vt:lpstr>Wingdings 2</vt:lpstr>
      <vt:lpstr>平衡</vt:lpstr>
      <vt:lpstr>游戏设计导论</vt:lpstr>
      <vt:lpstr>实验九</vt:lpstr>
      <vt:lpstr>实验目的</vt:lpstr>
      <vt:lpstr>实验条件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xi feng</cp:lastModifiedBy>
  <cp:revision>432</cp:revision>
  <dcterms:modified xsi:type="dcterms:W3CDTF">2024-07-01T03:35:39Z</dcterms:modified>
</cp:coreProperties>
</file>